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4"/>
  </p:sldMasterIdLst>
  <p:notesMasterIdLst>
    <p:notesMasterId r:id="rId9"/>
  </p:notesMasterIdLst>
  <p:handoutMasterIdLst>
    <p:handoutMasterId r:id="rId10"/>
  </p:handoutMasterIdLst>
  <p:sldIdLst>
    <p:sldId id="386" r:id="rId5"/>
    <p:sldId id="2147377525" r:id="rId6"/>
    <p:sldId id="2147377526" r:id="rId7"/>
    <p:sldId id="214737752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17A119-4509-E35A-D1B8-5D8A58C6F621}" name="Jean-Baptiste Rannou" initials="" userId="S::jean-baptiste.rannou@logivolt-territoires.fr::50484179-7929-4251-b703-1250f94d0bcd" providerId="AD"/>
  <p188:author id="{DE3EE874-5CE1-1D79-772C-902CBEBC7221}" name="Rita SOUKKAR" initials="RS" userId="S::rita.soukkar@logivolt-territoires.fr::14508736-3fee-4a00-8ce9-2b8b9c6105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568"/>
    <a:srgbClr val="FFC93F"/>
    <a:srgbClr val="8FCD00"/>
    <a:srgbClr val="002060"/>
    <a:srgbClr val="14BBF3"/>
    <a:srgbClr val="D9E7FD"/>
    <a:srgbClr val="FFC639"/>
    <a:srgbClr val="4A618E"/>
    <a:srgbClr val="BE2B3D"/>
    <a:srgbClr val="7C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>
        <p:guide orient="horz" pos="754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5D3CAEE-5E15-379D-30B0-B96DF020DA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83243D-3282-3723-A792-17399540DC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11188-34F9-4597-9ECE-4DFFCA64C626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E175A8-9F6C-901E-CF4E-F2FA3BF46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E9BB2A-EF8E-34EA-0289-ECC90323EB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7D0A-9665-44FB-BF90-E44316243E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18579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895FF-2712-4B99-8D3F-E557054CCD38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41899-74C5-4BC8-AE47-001852122D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302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D86DF8-8EA3-5C37-12A2-1B4E1E524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482DFF-EF2F-34A2-5238-9505D35C7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5D1-DAE6-4C9D-BC44-FCB8BC76B35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78ED46-80FB-31BE-1B87-482BDBB7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2685B4-18FD-1CF9-160D-935963D0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F3DF-9F96-4497-90D0-299D19444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19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724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 and 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240733" y="1338467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Clr>
                <a:srgbClr val="90BF21"/>
              </a:buClr>
              <a:buSzPts val="1400"/>
              <a:buChar char="●"/>
              <a:defRPr sz="1467"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467"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467"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467"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467"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467"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467"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467"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467"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ldNum" idx="12"/>
          </p:nvPr>
        </p:nvSpPr>
        <p:spPr>
          <a:xfrm>
            <a:off x="11393733" y="6426500"/>
            <a:ext cx="731600" cy="4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1pPr>
            <a:lvl2pPr lvl="1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2pPr>
            <a:lvl3pPr lvl="2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3pPr>
            <a:lvl4pPr lvl="3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4pPr>
            <a:lvl5pPr lvl="4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5pPr>
            <a:lvl6pPr lvl="5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6pPr>
            <a:lvl7pPr lvl="6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7pPr>
            <a:lvl8pPr lvl="7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8pPr>
            <a:lvl9pPr lvl="8" algn="r" rtl="0">
              <a:buNone/>
              <a:defRPr sz="1067"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fr-FR" smtClean="0"/>
              <a:pPr>
                <a:spcAft>
                  <a:spcPts val="0"/>
                </a:spcAft>
              </a:pPr>
              <a:t>‹N°›</a:t>
            </a:fld>
            <a:endParaRPr lang="fr-FR"/>
          </a:p>
        </p:txBody>
      </p:sp>
      <p:pic>
        <p:nvPicPr>
          <p:cNvPr id="60" name="Google Shape;6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76849" y="6202938"/>
            <a:ext cx="2546852" cy="46136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6"/>
          <p:cNvSpPr txBox="1">
            <a:spLocks noGrp="1"/>
          </p:cNvSpPr>
          <p:nvPr>
            <p:ph type="subTitle" idx="2" hasCustomPrompt="1"/>
          </p:nvPr>
        </p:nvSpPr>
        <p:spPr>
          <a:xfrm>
            <a:off x="240733" y="6478800"/>
            <a:ext cx="9798000" cy="342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"/>
              <a:buNone/>
              <a:defRPr sz="6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609585" marR="0" lvl="0" indent="-457189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"/>
              <a:buFont typeface="Poppins"/>
              <a:buNone/>
              <a:tabLst/>
              <a:defRPr/>
            </a:pPr>
            <a:r>
              <a:rPr lang="fr-FR" sz="800">
                <a:solidFill>
                  <a:srgbClr val="1C355F"/>
                </a:solidFill>
              </a:rPr>
              <a:t>Logivolt – Comité Stratégique #2  - Le 16 février 2023</a:t>
            </a:r>
          </a:p>
          <a:p>
            <a:endParaRPr/>
          </a:p>
        </p:txBody>
      </p:sp>
      <p:sp>
        <p:nvSpPr>
          <p:cNvPr id="7" name="Google Shape;87;p9"/>
          <p:cNvSpPr txBox="1">
            <a:spLocks noGrp="1"/>
          </p:cNvSpPr>
          <p:nvPr>
            <p:ph type="title"/>
          </p:nvPr>
        </p:nvSpPr>
        <p:spPr>
          <a:xfrm>
            <a:off x="240733" y="618356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300"/>
              <a:buFont typeface="Poppins"/>
              <a:buNone/>
              <a:defRPr sz="3067" b="1"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oppins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1918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555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85D3-E1E1-BB5C-617E-88B2A8A3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A880D-A4DE-D430-ABD1-94FE41408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41957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01F48C-4CF8-3703-281C-5F29F768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5D1-DAE6-4C9D-BC44-FCB8BC76B35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8C1DAA-B369-F0AD-0939-7C001163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F95425-1F68-05F0-5B2B-6934020D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F3DF-9F96-4497-90D0-299D19444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63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43AC6C-C739-6356-4B05-3781006CD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3FD40E-F8BA-8B52-76F1-7C62BF00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5D1-DAE6-4C9D-BC44-FCB8BC76B35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3985E3-2259-07A3-635F-0C28E65D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0C1CF8-33E5-1237-7D2F-9FD810181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F3DF-9F96-4497-90D0-299D19444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29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EFA86B-937F-DF53-1CDB-EA728D19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5D1-DAE6-4C9D-BC44-FCB8BC76B35C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49CB3B-4657-B516-E7DB-1C873711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1B1676-52A7-047F-D056-E5395C57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F3DF-9F96-4497-90D0-299D19444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99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77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685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891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77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Ipid quia pra del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B74FD8-6F6D-7E4B-9001-042EFE9BF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7439" y="1108248"/>
            <a:ext cx="7590059" cy="900661"/>
          </a:xfrm>
        </p:spPr>
        <p:txBody>
          <a:bodyPr>
            <a:normAutofit/>
          </a:bodyPr>
          <a:lstStyle>
            <a:lvl1pPr>
              <a:lnSpc>
                <a:spcPts val="1867"/>
              </a:lnSpc>
              <a:buClr>
                <a:schemeClr val="accent4"/>
              </a:buClr>
              <a:defRPr sz="1867" b="0">
                <a:solidFill>
                  <a:schemeClr val="tx2"/>
                </a:solidFill>
              </a:defRPr>
            </a:lvl1pPr>
            <a:lvl2pPr marL="457189" indent="0">
              <a:buNone/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/>
              <a:t>Cliquez pour modifier SOUS_TITRE du masque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FF0DCFB-717E-2F4B-AC51-23E64AC542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456" y="783761"/>
            <a:ext cx="987683" cy="211083"/>
          </a:xfrm>
        </p:spPr>
        <p:txBody>
          <a:bodyPr>
            <a:noAutofit/>
          </a:bodyPr>
          <a:lstStyle>
            <a:lvl1pPr>
              <a:defRPr sz="133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fr-FR"/>
              <a:t>PARTIE 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4663C-C689-E349-BD70-2D2ABCC63CDC}"/>
              </a:ext>
            </a:extLst>
          </p:cNvPr>
          <p:cNvSpPr/>
          <p:nvPr userDrawn="1"/>
        </p:nvSpPr>
        <p:spPr>
          <a:xfrm>
            <a:off x="9221352" y="1"/>
            <a:ext cx="389845" cy="7837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1489B3-D4C8-4147-97C0-770942CB7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77FC87DE-D359-9C4D-9331-80A2034DCC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1089" y="2597151"/>
            <a:ext cx="8020552" cy="3441700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Bef>
                <a:spcPts val="900"/>
              </a:spcBef>
              <a:spcAft>
                <a:spcPts val="1000"/>
              </a:spcAft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F4B0EAB-D58E-B643-B001-D33F622CED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01858"/>
            <a:ext cx="1257589" cy="25273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CA1D7-ACCC-CC49-BD00-C159087B15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37822" y="4457279"/>
            <a:ext cx="85418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64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3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C72C277-44C4-FBF2-AF1E-F1E78BBB6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7922"/>
            <a:ext cx="10515600" cy="9127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EA9DC1-0AB1-02DE-17CB-ABA9902EA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D6344F-DFAB-0695-2586-F68AEAAC5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5D1-DAE6-4C9D-BC44-FCB8BC76B35C}" type="datetimeFigureOut">
              <a:rPr lang="fr-FR" smtClean="0"/>
              <a:pPr/>
              <a:t>05/09/2025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F8F3FF-90B6-CCB4-7B56-0652523B1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948F09-9A0C-D50A-66D1-0B24FDD0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F3DF-9F96-4497-90D0-299D19444FC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Une image contenant Polic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775A2A04-E7FE-F9BA-FA33-EFCD8CB567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198" y="6425779"/>
            <a:ext cx="1557008" cy="22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6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None/>
        <a:defRPr sz="2800" b="1" kern="1200" cap="all" baseline="0">
          <a:solidFill>
            <a:schemeClr val="bg2"/>
          </a:solidFill>
          <a:latin typeface="+mn-lt"/>
          <a:ea typeface="+mj-ea"/>
          <a:cs typeface="Aharoni" panose="02010803020104030203" pitchFamily="2" charset="-79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-eu1.hsforms.com/1oFLSWlh2SgG2tbFQl2nXjg2ddjjc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volt.fr/documents-utiles-recharge-copropriete-logement-social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21AA9-4030-2567-77B1-81F72E75B247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pic>
        <p:nvPicPr>
          <p:cNvPr id="5" name="Image 4" descr="Une image contenant véhicule, Véhicule terrestre, miroir, voiture&#10;&#10;Description générée automatiquement">
            <a:extLst>
              <a:ext uri="{FF2B5EF4-FFF2-40B4-BE49-F238E27FC236}">
                <a16:creationId xmlns:a16="http://schemas.microsoft.com/office/drawing/2014/main" id="{6CD0AA9E-0A43-D50F-10CB-404E84242C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4400" y="0"/>
            <a:ext cx="74676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9B47E0-1466-9349-D289-29AE248DF805}"/>
              </a:ext>
            </a:extLst>
          </p:cNvPr>
          <p:cNvSpPr/>
          <p:nvPr/>
        </p:nvSpPr>
        <p:spPr>
          <a:xfrm>
            <a:off x="4724398" y="0"/>
            <a:ext cx="7467601" cy="685800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1CC28D9-879F-39CA-D2EA-8F5312FD05FC}"/>
              </a:ext>
            </a:extLst>
          </p:cNvPr>
          <p:cNvSpPr txBox="1">
            <a:spLocks/>
          </p:cNvSpPr>
          <p:nvPr/>
        </p:nvSpPr>
        <p:spPr>
          <a:xfrm>
            <a:off x="847268" y="929985"/>
            <a:ext cx="8097035" cy="3522207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2800" b="1" kern="1200" cap="all" baseline="0">
                <a:solidFill>
                  <a:schemeClr val="bg2"/>
                </a:solidFill>
                <a:latin typeface="+mn-lt"/>
                <a:ea typeface="+mj-ea"/>
                <a:cs typeface="Aharoni" panose="02010803020104030203" pitchFamily="2" charset="-79"/>
              </a:defRPr>
            </a:lvl1pPr>
          </a:lstStyle>
          <a:p>
            <a:pPr lvl="0" defTabSz="360000">
              <a:spcAft>
                <a:spcPts val="1200"/>
              </a:spcAft>
            </a:pPr>
            <a:endParaRPr lang="fr-FR" b="0" cap="none" dirty="0">
              <a:solidFill>
                <a:prstClr val="white"/>
              </a:solidFill>
              <a:ea typeface="+mn-ea"/>
            </a:endParaRPr>
          </a:p>
          <a:p>
            <a:pPr lvl="0" defTabSz="360000">
              <a:spcAft>
                <a:spcPts val="1200"/>
              </a:spcAft>
            </a:pPr>
            <a:endParaRPr lang="fr-FR" b="0" cap="none" dirty="0">
              <a:solidFill>
                <a:prstClr val="white"/>
              </a:solidFill>
              <a:ea typeface="+mn-ea"/>
              <a:cs typeface="+mn-cs"/>
            </a:endParaRPr>
          </a:p>
          <a:p>
            <a:pPr lvl="0" defTabSz="360000">
              <a:lnSpc>
                <a:spcPct val="100000"/>
              </a:lnSpc>
              <a:spcAft>
                <a:spcPts val="0"/>
              </a:spcAft>
            </a:pPr>
            <a:r>
              <a:rPr lang="fr-FR" sz="3200" i="1" dirty="0">
                <a:solidFill>
                  <a:schemeClr val="bg1"/>
                </a:solidFill>
              </a:rPr>
              <a:t>Procédure de référencement </a:t>
            </a:r>
            <a:br>
              <a:rPr lang="fr-FR" sz="3200" i="1" dirty="0">
                <a:solidFill>
                  <a:schemeClr val="bg1"/>
                </a:solidFill>
              </a:rPr>
            </a:br>
            <a:r>
              <a:rPr lang="fr-FR" sz="3200" i="1" dirty="0">
                <a:solidFill>
                  <a:srgbClr val="8FCD00"/>
                </a:solidFill>
              </a:rPr>
              <a:t>Logivolt</a:t>
            </a:r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BFCB81C1-C515-28B3-594D-573EC4368F38}"/>
              </a:ext>
            </a:extLst>
          </p:cNvPr>
          <p:cNvSpPr/>
          <p:nvPr/>
        </p:nvSpPr>
        <p:spPr>
          <a:xfrm>
            <a:off x="734358" y="3693534"/>
            <a:ext cx="7922580" cy="2019836"/>
          </a:xfrm>
          <a:custGeom>
            <a:avLst/>
            <a:gdLst>
              <a:gd name="connsiteX0" fmla="*/ 0 w 8874245"/>
              <a:gd name="connsiteY0" fmla="*/ 1904729 h 2514772"/>
              <a:gd name="connsiteX1" fmla="*/ 2682910 w 8874245"/>
              <a:gd name="connsiteY1" fmla="*/ 1362118 h 2514772"/>
              <a:gd name="connsiteX2" fmla="*/ 5064369 w 8874245"/>
              <a:gd name="connsiteY2" fmla="*/ 2135841 h 2514772"/>
              <a:gd name="connsiteX3" fmla="*/ 6782637 w 8874245"/>
              <a:gd name="connsiteY3" fmla="*/ 2477485 h 2514772"/>
              <a:gd name="connsiteX4" fmla="*/ 8812404 w 8874245"/>
              <a:gd name="connsiteY4" fmla="*/ 1281731 h 2514772"/>
              <a:gd name="connsiteX5" fmla="*/ 8289890 w 8874245"/>
              <a:gd name="connsiteY5" fmla="*/ 5591 h 2514772"/>
              <a:gd name="connsiteX6" fmla="*/ 7666892 w 8874245"/>
              <a:gd name="connsiteY6" fmla="*/ 839604 h 2514772"/>
              <a:gd name="connsiteX7" fmla="*/ 6752492 w 8874245"/>
              <a:gd name="connsiteY7" fmla="*/ 1402312 h 2514772"/>
              <a:gd name="connsiteX8" fmla="*/ 5908431 w 8874245"/>
              <a:gd name="connsiteY8" fmla="*/ 1412360 h 2514772"/>
              <a:gd name="connsiteX0" fmla="*/ 0 w 8874245"/>
              <a:gd name="connsiteY0" fmla="*/ 1904729 h 2514772"/>
              <a:gd name="connsiteX1" fmla="*/ 2682910 w 8874245"/>
              <a:gd name="connsiteY1" fmla="*/ 1362118 h 2514772"/>
              <a:gd name="connsiteX2" fmla="*/ 5064369 w 8874245"/>
              <a:gd name="connsiteY2" fmla="*/ 2135841 h 2514772"/>
              <a:gd name="connsiteX3" fmla="*/ 6782637 w 8874245"/>
              <a:gd name="connsiteY3" fmla="*/ 2477485 h 2514772"/>
              <a:gd name="connsiteX4" fmla="*/ 8812404 w 8874245"/>
              <a:gd name="connsiteY4" fmla="*/ 1281731 h 2514772"/>
              <a:gd name="connsiteX5" fmla="*/ 8289890 w 8874245"/>
              <a:gd name="connsiteY5" fmla="*/ 5591 h 2514772"/>
              <a:gd name="connsiteX6" fmla="*/ 7666892 w 8874245"/>
              <a:gd name="connsiteY6" fmla="*/ 839604 h 2514772"/>
              <a:gd name="connsiteX7" fmla="*/ 6752492 w 8874245"/>
              <a:gd name="connsiteY7" fmla="*/ 1402312 h 2514772"/>
              <a:gd name="connsiteX8" fmla="*/ 7395587 w 8874245"/>
              <a:gd name="connsiteY8" fmla="*/ 407524 h 2514772"/>
              <a:gd name="connsiteX0" fmla="*/ 0 w 8874245"/>
              <a:gd name="connsiteY0" fmla="*/ 1904729 h 2514772"/>
              <a:gd name="connsiteX1" fmla="*/ 2682910 w 8874245"/>
              <a:gd name="connsiteY1" fmla="*/ 1362118 h 2514772"/>
              <a:gd name="connsiteX2" fmla="*/ 5064369 w 8874245"/>
              <a:gd name="connsiteY2" fmla="*/ 2135841 h 2514772"/>
              <a:gd name="connsiteX3" fmla="*/ 6782637 w 8874245"/>
              <a:gd name="connsiteY3" fmla="*/ 2477485 h 2514772"/>
              <a:gd name="connsiteX4" fmla="*/ 8812404 w 8874245"/>
              <a:gd name="connsiteY4" fmla="*/ 1281731 h 2514772"/>
              <a:gd name="connsiteX5" fmla="*/ 8289890 w 8874245"/>
              <a:gd name="connsiteY5" fmla="*/ 5591 h 2514772"/>
              <a:gd name="connsiteX6" fmla="*/ 7666892 w 8874245"/>
              <a:gd name="connsiteY6" fmla="*/ 839604 h 2514772"/>
              <a:gd name="connsiteX7" fmla="*/ 6752492 w 8874245"/>
              <a:gd name="connsiteY7" fmla="*/ 1402312 h 2514772"/>
              <a:gd name="connsiteX0" fmla="*/ 0 w 8887609"/>
              <a:gd name="connsiteY0" fmla="*/ 1899475 h 2509518"/>
              <a:gd name="connsiteX1" fmla="*/ 2682910 w 8887609"/>
              <a:gd name="connsiteY1" fmla="*/ 1356864 h 2509518"/>
              <a:gd name="connsiteX2" fmla="*/ 5064369 w 8887609"/>
              <a:gd name="connsiteY2" fmla="*/ 2130587 h 2509518"/>
              <a:gd name="connsiteX3" fmla="*/ 6782637 w 8887609"/>
              <a:gd name="connsiteY3" fmla="*/ 2472231 h 2509518"/>
              <a:gd name="connsiteX4" fmla="*/ 8812404 w 8887609"/>
              <a:gd name="connsiteY4" fmla="*/ 1276477 h 2509518"/>
              <a:gd name="connsiteX5" fmla="*/ 8289890 w 8887609"/>
              <a:gd name="connsiteY5" fmla="*/ 337 h 2509518"/>
              <a:gd name="connsiteX6" fmla="*/ 6752492 w 8887609"/>
              <a:gd name="connsiteY6" fmla="*/ 1397058 h 2509518"/>
              <a:gd name="connsiteX0" fmla="*/ 0 w 8812417"/>
              <a:gd name="connsiteY0" fmla="*/ 683326 h 1293369"/>
              <a:gd name="connsiteX1" fmla="*/ 2682910 w 8812417"/>
              <a:gd name="connsiteY1" fmla="*/ 140715 h 1293369"/>
              <a:gd name="connsiteX2" fmla="*/ 5064369 w 8812417"/>
              <a:gd name="connsiteY2" fmla="*/ 914438 h 1293369"/>
              <a:gd name="connsiteX3" fmla="*/ 6782637 w 8812417"/>
              <a:gd name="connsiteY3" fmla="*/ 1256082 h 1293369"/>
              <a:gd name="connsiteX4" fmla="*/ 8812404 w 8812417"/>
              <a:gd name="connsiteY4" fmla="*/ 60328 h 1293369"/>
              <a:gd name="connsiteX5" fmla="*/ 6752492 w 8812417"/>
              <a:gd name="connsiteY5" fmla="*/ 180909 h 1293369"/>
              <a:gd name="connsiteX0" fmla="*/ 0 w 8812417"/>
              <a:gd name="connsiteY0" fmla="*/ 622998 h 1233041"/>
              <a:gd name="connsiteX1" fmla="*/ 2682910 w 8812417"/>
              <a:gd name="connsiteY1" fmla="*/ 80387 h 1233041"/>
              <a:gd name="connsiteX2" fmla="*/ 5064369 w 8812417"/>
              <a:gd name="connsiteY2" fmla="*/ 854110 h 1233041"/>
              <a:gd name="connsiteX3" fmla="*/ 6782637 w 8812417"/>
              <a:gd name="connsiteY3" fmla="*/ 1195754 h 1233041"/>
              <a:gd name="connsiteX4" fmla="*/ 8812404 w 8812417"/>
              <a:gd name="connsiteY4" fmla="*/ 0 h 1233041"/>
              <a:gd name="connsiteX0" fmla="*/ 0 w 8812417"/>
              <a:gd name="connsiteY0" fmla="*/ 622998 h 1195883"/>
              <a:gd name="connsiteX1" fmla="*/ 2682910 w 8812417"/>
              <a:gd name="connsiteY1" fmla="*/ 80387 h 1195883"/>
              <a:gd name="connsiteX2" fmla="*/ 6782637 w 8812417"/>
              <a:gd name="connsiteY2" fmla="*/ 1195754 h 1195883"/>
              <a:gd name="connsiteX3" fmla="*/ 8812404 w 8812417"/>
              <a:gd name="connsiteY3" fmla="*/ 0 h 1195883"/>
              <a:gd name="connsiteX0" fmla="*/ 0 w 9284689"/>
              <a:gd name="connsiteY0" fmla="*/ 558731 h 1135248"/>
              <a:gd name="connsiteX1" fmla="*/ 2682910 w 9284689"/>
              <a:gd name="connsiteY1" fmla="*/ 16120 h 1135248"/>
              <a:gd name="connsiteX2" fmla="*/ 6782637 w 9284689"/>
              <a:gd name="connsiteY2" fmla="*/ 1131487 h 1135248"/>
              <a:gd name="connsiteX3" fmla="*/ 9284676 w 9284689"/>
              <a:gd name="connsiteY3" fmla="*/ 367812 h 1135248"/>
              <a:gd name="connsiteX0" fmla="*/ 0 w 10377503"/>
              <a:gd name="connsiteY0" fmla="*/ 558731 h 1134327"/>
              <a:gd name="connsiteX1" fmla="*/ 2682910 w 10377503"/>
              <a:gd name="connsiteY1" fmla="*/ 16120 h 1134327"/>
              <a:gd name="connsiteX2" fmla="*/ 6782637 w 10377503"/>
              <a:gd name="connsiteY2" fmla="*/ 1131487 h 1134327"/>
              <a:gd name="connsiteX3" fmla="*/ 10377496 w 10377503"/>
              <a:gd name="connsiteY3" fmla="*/ 144787 h 1134327"/>
              <a:gd name="connsiteX0" fmla="*/ 0 w 10377496"/>
              <a:gd name="connsiteY0" fmla="*/ 558731 h 1135230"/>
              <a:gd name="connsiteX1" fmla="*/ 2682910 w 10377496"/>
              <a:gd name="connsiteY1" fmla="*/ 16120 h 1135230"/>
              <a:gd name="connsiteX2" fmla="*/ 6782637 w 10377496"/>
              <a:gd name="connsiteY2" fmla="*/ 1131487 h 1135230"/>
              <a:gd name="connsiteX3" fmla="*/ 10377496 w 10377496"/>
              <a:gd name="connsiteY3" fmla="*/ 144787 h 1135230"/>
              <a:gd name="connsiteX0" fmla="*/ 0 w 10377496"/>
              <a:gd name="connsiteY0" fmla="*/ 561299 h 1193276"/>
              <a:gd name="connsiteX1" fmla="*/ 2682910 w 10377496"/>
              <a:gd name="connsiteY1" fmla="*/ 18688 h 1193276"/>
              <a:gd name="connsiteX2" fmla="*/ 6894149 w 10377496"/>
              <a:gd name="connsiteY2" fmla="*/ 1189811 h 1193276"/>
              <a:gd name="connsiteX3" fmla="*/ 10377496 w 10377496"/>
              <a:gd name="connsiteY3" fmla="*/ 147355 h 1193276"/>
              <a:gd name="connsiteX0" fmla="*/ 0 w 10377496"/>
              <a:gd name="connsiteY0" fmla="*/ 550925 h 939253"/>
              <a:gd name="connsiteX1" fmla="*/ 2682910 w 10377496"/>
              <a:gd name="connsiteY1" fmla="*/ 8314 h 939253"/>
              <a:gd name="connsiteX2" fmla="*/ 6882998 w 10377496"/>
              <a:gd name="connsiteY2" fmla="*/ 934111 h 939253"/>
              <a:gd name="connsiteX3" fmla="*/ 10377496 w 10377496"/>
              <a:gd name="connsiteY3" fmla="*/ 136981 h 939253"/>
              <a:gd name="connsiteX0" fmla="*/ 2267461 w 7716118"/>
              <a:gd name="connsiteY0" fmla="*/ 2754279 h 2754279"/>
              <a:gd name="connsiteX1" fmla="*/ 21532 w 7716118"/>
              <a:gd name="connsiteY1" fmla="*/ 48331 h 2754279"/>
              <a:gd name="connsiteX2" fmla="*/ 4221620 w 7716118"/>
              <a:gd name="connsiteY2" fmla="*/ 974128 h 2754279"/>
              <a:gd name="connsiteX3" fmla="*/ 7716118 w 7716118"/>
              <a:gd name="connsiteY3" fmla="*/ 176998 h 2754279"/>
              <a:gd name="connsiteX0" fmla="*/ 113807 w 5562464"/>
              <a:gd name="connsiteY0" fmla="*/ 2577281 h 2577281"/>
              <a:gd name="connsiteX1" fmla="*/ 53517 w 5562464"/>
              <a:gd name="connsiteY1" fmla="*/ 1176025 h 2577281"/>
              <a:gd name="connsiteX2" fmla="*/ 2067966 w 5562464"/>
              <a:gd name="connsiteY2" fmla="*/ 797130 h 2577281"/>
              <a:gd name="connsiteX3" fmla="*/ 5562464 w 5562464"/>
              <a:gd name="connsiteY3" fmla="*/ 0 h 2577281"/>
              <a:gd name="connsiteX0" fmla="*/ 253906 w 5702563"/>
              <a:gd name="connsiteY0" fmla="*/ 2577281 h 2577281"/>
              <a:gd name="connsiteX1" fmla="*/ 48650 w 5702563"/>
              <a:gd name="connsiteY1" fmla="*/ 629615 h 2577281"/>
              <a:gd name="connsiteX2" fmla="*/ 2208065 w 5702563"/>
              <a:gd name="connsiteY2" fmla="*/ 797130 h 2577281"/>
              <a:gd name="connsiteX3" fmla="*/ 5702563 w 5702563"/>
              <a:gd name="connsiteY3" fmla="*/ 0 h 2577281"/>
              <a:gd name="connsiteX0" fmla="*/ 0 w 7054433"/>
              <a:gd name="connsiteY0" fmla="*/ 2376559 h 2376559"/>
              <a:gd name="connsiteX1" fmla="*/ 1400520 w 7054433"/>
              <a:gd name="connsiteY1" fmla="*/ 629615 h 2376559"/>
              <a:gd name="connsiteX2" fmla="*/ 3559935 w 7054433"/>
              <a:gd name="connsiteY2" fmla="*/ 797130 h 2376559"/>
              <a:gd name="connsiteX3" fmla="*/ 7054433 w 7054433"/>
              <a:gd name="connsiteY3" fmla="*/ 0 h 2376559"/>
              <a:gd name="connsiteX0" fmla="*/ 0 w 8392580"/>
              <a:gd name="connsiteY0" fmla="*/ 2711096 h 2711096"/>
              <a:gd name="connsiteX1" fmla="*/ 2738667 w 8392580"/>
              <a:gd name="connsiteY1" fmla="*/ 629615 h 2711096"/>
              <a:gd name="connsiteX2" fmla="*/ 4898082 w 8392580"/>
              <a:gd name="connsiteY2" fmla="*/ 797130 h 2711096"/>
              <a:gd name="connsiteX3" fmla="*/ 8392580 w 8392580"/>
              <a:gd name="connsiteY3" fmla="*/ 0 h 2711096"/>
              <a:gd name="connsiteX0" fmla="*/ 0 w 8370278"/>
              <a:gd name="connsiteY0" fmla="*/ 46820 h 1282640"/>
              <a:gd name="connsiteX1" fmla="*/ 2716365 w 8370278"/>
              <a:gd name="connsiteY1" fmla="*/ 1109983 h 1282640"/>
              <a:gd name="connsiteX2" fmla="*/ 4875780 w 8370278"/>
              <a:gd name="connsiteY2" fmla="*/ 1277498 h 1282640"/>
              <a:gd name="connsiteX3" fmla="*/ 8370278 w 8370278"/>
              <a:gd name="connsiteY3" fmla="*/ 480368 h 1282640"/>
              <a:gd name="connsiteX0" fmla="*/ 0 w 8370278"/>
              <a:gd name="connsiteY0" fmla="*/ 0 h 1235820"/>
              <a:gd name="connsiteX1" fmla="*/ 4875780 w 8370278"/>
              <a:gd name="connsiteY1" fmla="*/ 1230678 h 1235820"/>
              <a:gd name="connsiteX2" fmla="*/ 8370278 w 8370278"/>
              <a:gd name="connsiteY2" fmla="*/ 433548 h 1235820"/>
              <a:gd name="connsiteX0" fmla="*/ 0 w 8370278"/>
              <a:gd name="connsiteY0" fmla="*/ 0 h 433548"/>
              <a:gd name="connsiteX1" fmla="*/ 8370278 w 8370278"/>
              <a:gd name="connsiteY1" fmla="*/ 433548 h 433548"/>
              <a:gd name="connsiteX0" fmla="*/ 0 w 8370278"/>
              <a:gd name="connsiteY0" fmla="*/ 0 h 1552174"/>
              <a:gd name="connsiteX1" fmla="*/ 8370278 w 8370278"/>
              <a:gd name="connsiteY1" fmla="*/ 433548 h 1552174"/>
              <a:gd name="connsiteX0" fmla="*/ 0 w 8370278"/>
              <a:gd name="connsiteY0" fmla="*/ 0 h 1685836"/>
              <a:gd name="connsiteX1" fmla="*/ 8370278 w 8370278"/>
              <a:gd name="connsiteY1" fmla="*/ 433548 h 1685836"/>
              <a:gd name="connsiteX0" fmla="*/ 0 w 8626756"/>
              <a:gd name="connsiteY0" fmla="*/ 0 h 1861072"/>
              <a:gd name="connsiteX1" fmla="*/ 8626756 w 8626756"/>
              <a:gd name="connsiteY1" fmla="*/ 913051 h 1861072"/>
              <a:gd name="connsiteX0" fmla="*/ 0 w 7794243"/>
              <a:gd name="connsiteY0" fmla="*/ 3126686 h 4107206"/>
              <a:gd name="connsiteX1" fmla="*/ 7794243 w 7794243"/>
              <a:gd name="connsiteY1" fmla="*/ 0 h 4107206"/>
              <a:gd name="connsiteX0" fmla="*/ 0 w 7794243"/>
              <a:gd name="connsiteY0" fmla="*/ 3126686 h 3127831"/>
              <a:gd name="connsiteX1" fmla="*/ 1716733 w 7794243"/>
              <a:gd name="connsiteY1" fmla="*/ 630965 h 3127831"/>
              <a:gd name="connsiteX2" fmla="*/ 7794243 w 7794243"/>
              <a:gd name="connsiteY2" fmla="*/ 0 h 3127831"/>
              <a:gd name="connsiteX0" fmla="*/ 0 w 7794243"/>
              <a:gd name="connsiteY0" fmla="*/ 3126686 h 3127831"/>
              <a:gd name="connsiteX1" fmla="*/ 1716733 w 7794243"/>
              <a:gd name="connsiteY1" fmla="*/ 630965 h 3127831"/>
              <a:gd name="connsiteX2" fmla="*/ 7794243 w 7794243"/>
              <a:gd name="connsiteY2" fmla="*/ 0 h 3127831"/>
              <a:gd name="connsiteX0" fmla="*/ 0 w 7794243"/>
              <a:gd name="connsiteY0" fmla="*/ 3126686 h 3126686"/>
              <a:gd name="connsiteX1" fmla="*/ 2521951 w 7794243"/>
              <a:gd name="connsiteY1" fmla="*/ 1067694 h 3126686"/>
              <a:gd name="connsiteX2" fmla="*/ 1716733 w 7794243"/>
              <a:gd name="connsiteY2" fmla="*/ 630965 h 3126686"/>
              <a:gd name="connsiteX3" fmla="*/ 7794243 w 7794243"/>
              <a:gd name="connsiteY3" fmla="*/ 0 h 3126686"/>
              <a:gd name="connsiteX0" fmla="*/ 0 w 7794243"/>
              <a:gd name="connsiteY0" fmla="*/ 3126686 h 3126686"/>
              <a:gd name="connsiteX1" fmla="*/ 2521951 w 7794243"/>
              <a:gd name="connsiteY1" fmla="*/ 1067694 h 3126686"/>
              <a:gd name="connsiteX2" fmla="*/ 1716733 w 7794243"/>
              <a:gd name="connsiteY2" fmla="*/ 630965 h 3126686"/>
              <a:gd name="connsiteX3" fmla="*/ 7794243 w 7794243"/>
              <a:gd name="connsiteY3" fmla="*/ 0 h 3126686"/>
              <a:gd name="connsiteX0" fmla="*/ 0 w 7794243"/>
              <a:gd name="connsiteY0" fmla="*/ 3126686 h 3126686"/>
              <a:gd name="connsiteX1" fmla="*/ 2521951 w 7794243"/>
              <a:gd name="connsiteY1" fmla="*/ 1067694 h 3126686"/>
              <a:gd name="connsiteX2" fmla="*/ 1716733 w 7794243"/>
              <a:gd name="connsiteY2" fmla="*/ 630965 h 3126686"/>
              <a:gd name="connsiteX3" fmla="*/ 7794243 w 7794243"/>
              <a:gd name="connsiteY3" fmla="*/ 0 h 3126686"/>
              <a:gd name="connsiteX0" fmla="*/ 0 w 7794243"/>
              <a:gd name="connsiteY0" fmla="*/ 3126686 h 3126686"/>
              <a:gd name="connsiteX1" fmla="*/ 2521951 w 7794243"/>
              <a:gd name="connsiteY1" fmla="*/ 1067694 h 3126686"/>
              <a:gd name="connsiteX2" fmla="*/ 1716733 w 7794243"/>
              <a:gd name="connsiteY2" fmla="*/ 630965 h 3126686"/>
              <a:gd name="connsiteX3" fmla="*/ 7794243 w 7794243"/>
              <a:gd name="connsiteY3" fmla="*/ 0 h 3126686"/>
              <a:gd name="connsiteX0" fmla="*/ 28929 w 7823172"/>
              <a:gd name="connsiteY0" fmla="*/ 3126686 h 3126686"/>
              <a:gd name="connsiteX1" fmla="*/ 2550880 w 7823172"/>
              <a:gd name="connsiteY1" fmla="*/ 1067694 h 3126686"/>
              <a:gd name="connsiteX2" fmla="*/ 1745662 w 7823172"/>
              <a:gd name="connsiteY2" fmla="*/ 630965 h 3126686"/>
              <a:gd name="connsiteX3" fmla="*/ 7823172 w 7823172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25561 w 7819804"/>
              <a:gd name="connsiteY0" fmla="*/ 3126686 h 3126686"/>
              <a:gd name="connsiteX1" fmla="*/ 2916002 w 7819804"/>
              <a:gd name="connsiteY1" fmla="*/ 1695491 h 3126686"/>
              <a:gd name="connsiteX2" fmla="*/ 1742294 w 7819804"/>
              <a:gd name="connsiteY2" fmla="*/ 630965 h 3126686"/>
              <a:gd name="connsiteX3" fmla="*/ 7819804 w 7819804"/>
              <a:gd name="connsiteY3" fmla="*/ 0 h 3126686"/>
              <a:gd name="connsiteX0" fmla="*/ 38988 w 7833231"/>
              <a:gd name="connsiteY0" fmla="*/ 3126686 h 3126686"/>
              <a:gd name="connsiteX1" fmla="*/ 1838565 w 7833231"/>
              <a:gd name="connsiteY1" fmla="*/ 820466 h 3126686"/>
              <a:gd name="connsiteX2" fmla="*/ 1755721 w 7833231"/>
              <a:gd name="connsiteY2" fmla="*/ 630965 h 3126686"/>
              <a:gd name="connsiteX3" fmla="*/ 7833231 w 7833231"/>
              <a:gd name="connsiteY3" fmla="*/ 0 h 3126686"/>
              <a:gd name="connsiteX0" fmla="*/ 44831 w 7839074"/>
              <a:gd name="connsiteY0" fmla="*/ 3126686 h 3126686"/>
              <a:gd name="connsiteX1" fmla="*/ 1844408 w 7839074"/>
              <a:gd name="connsiteY1" fmla="*/ 820466 h 3126686"/>
              <a:gd name="connsiteX2" fmla="*/ 3445985 w 7839074"/>
              <a:gd name="connsiteY2" fmla="*/ 1126813 h 3126686"/>
              <a:gd name="connsiteX3" fmla="*/ 7839074 w 7839074"/>
              <a:gd name="connsiteY3" fmla="*/ 0 h 3126686"/>
              <a:gd name="connsiteX0" fmla="*/ 42765 w 7837008"/>
              <a:gd name="connsiteY0" fmla="*/ 3126686 h 3126686"/>
              <a:gd name="connsiteX1" fmla="*/ 1842342 w 7837008"/>
              <a:gd name="connsiteY1" fmla="*/ 820466 h 3126686"/>
              <a:gd name="connsiteX2" fmla="*/ 2898487 w 7837008"/>
              <a:gd name="connsiteY2" fmla="*/ 558048 h 3126686"/>
              <a:gd name="connsiteX3" fmla="*/ 7837008 w 7837008"/>
              <a:gd name="connsiteY3" fmla="*/ 0 h 3126686"/>
              <a:gd name="connsiteX0" fmla="*/ 98089 w 7892332"/>
              <a:gd name="connsiteY0" fmla="*/ 3126686 h 3126686"/>
              <a:gd name="connsiteX1" fmla="*/ 806803 w 7892332"/>
              <a:gd name="connsiteY1" fmla="*/ 849634 h 3126686"/>
              <a:gd name="connsiteX2" fmla="*/ 2953811 w 7892332"/>
              <a:gd name="connsiteY2" fmla="*/ 558048 h 3126686"/>
              <a:gd name="connsiteX3" fmla="*/ 7892332 w 7892332"/>
              <a:gd name="connsiteY3" fmla="*/ 0 h 3126686"/>
              <a:gd name="connsiteX0" fmla="*/ 98089 w 7892332"/>
              <a:gd name="connsiteY0" fmla="*/ 3126686 h 3126686"/>
              <a:gd name="connsiteX1" fmla="*/ 806803 w 7892332"/>
              <a:gd name="connsiteY1" fmla="*/ 849634 h 3126686"/>
              <a:gd name="connsiteX2" fmla="*/ 2953811 w 7892332"/>
              <a:gd name="connsiteY2" fmla="*/ 558048 h 3126686"/>
              <a:gd name="connsiteX3" fmla="*/ 7892332 w 7892332"/>
              <a:gd name="connsiteY3" fmla="*/ 0 h 3126686"/>
              <a:gd name="connsiteX0" fmla="*/ 98089 w 7892332"/>
              <a:gd name="connsiteY0" fmla="*/ 3177879 h 3177879"/>
              <a:gd name="connsiteX1" fmla="*/ 806803 w 7892332"/>
              <a:gd name="connsiteY1" fmla="*/ 900827 h 3177879"/>
              <a:gd name="connsiteX2" fmla="*/ 2953811 w 7892332"/>
              <a:gd name="connsiteY2" fmla="*/ 609241 h 3177879"/>
              <a:gd name="connsiteX3" fmla="*/ 7892332 w 7892332"/>
              <a:gd name="connsiteY3" fmla="*/ 51193 h 3177879"/>
              <a:gd name="connsiteX0" fmla="*/ 98089 w 7892332"/>
              <a:gd name="connsiteY0" fmla="*/ 3126686 h 3126686"/>
              <a:gd name="connsiteX1" fmla="*/ 806803 w 7892332"/>
              <a:gd name="connsiteY1" fmla="*/ 849634 h 3126686"/>
              <a:gd name="connsiteX2" fmla="*/ 2953811 w 7892332"/>
              <a:gd name="connsiteY2" fmla="*/ 558048 h 3126686"/>
              <a:gd name="connsiteX3" fmla="*/ 7892332 w 7892332"/>
              <a:gd name="connsiteY3" fmla="*/ 0 h 3126686"/>
              <a:gd name="connsiteX0" fmla="*/ 98089 w 7892332"/>
              <a:gd name="connsiteY0" fmla="*/ 3126686 h 3126686"/>
              <a:gd name="connsiteX1" fmla="*/ 806803 w 7892332"/>
              <a:gd name="connsiteY1" fmla="*/ 849634 h 3126686"/>
              <a:gd name="connsiteX2" fmla="*/ 2953811 w 7892332"/>
              <a:gd name="connsiteY2" fmla="*/ 558048 h 3126686"/>
              <a:gd name="connsiteX3" fmla="*/ 7892332 w 7892332"/>
              <a:gd name="connsiteY3" fmla="*/ 0 h 3126686"/>
              <a:gd name="connsiteX0" fmla="*/ 48599 w 8869536"/>
              <a:gd name="connsiteY0" fmla="*/ 1434973 h 1434973"/>
              <a:gd name="connsiteX1" fmla="*/ 1784007 w 8869536"/>
              <a:gd name="connsiteY1" fmla="*/ 849634 h 1434973"/>
              <a:gd name="connsiteX2" fmla="*/ 3931015 w 8869536"/>
              <a:gd name="connsiteY2" fmla="*/ 558048 h 1434973"/>
              <a:gd name="connsiteX3" fmla="*/ 8869536 w 8869536"/>
              <a:gd name="connsiteY3" fmla="*/ 0 h 1434973"/>
              <a:gd name="connsiteX0" fmla="*/ 0 w 8820937"/>
              <a:gd name="connsiteY0" fmla="*/ 1434973 h 1704705"/>
              <a:gd name="connsiteX1" fmla="*/ 1735408 w 8820937"/>
              <a:gd name="connsiteY1" fmla="*/ 849634 h 1704705"/>
              <a:gd name="connsiteX2" fmla="*/ 3882416 w 8820937"/>
              <a:gd name="connsiteY2" fmla="*/ 558048 h 1704705"/>
              <a:gd name="connsiteX3" fmla="*/ 8820937 w 8820937"/>
              <a:gd name="connsiteY3" fmla="*/ 0 h 1704705"/>
              <a:gd name="connsiteX0" fmla="*/ 0 w 8131127"/>
              <a:gd name="connsiteY0" fmla="*/ 0 h 1869392"/>
              <a:gd name="connsiteX1" fmla="*/ 1045598 w 8131127"/>
              <a:gd name="connsiteY1" fmla="*/ 1645972 h 1869392"/>
              <a:gd name="connsiteX2" fmla="*/ 3192606 w 8131127"/>
              <a:gd name="connsiteY2" fmla="*/ 1354386 h 1869392"/>
              <a:gd name="connsiteX3" fmla="*/ 8131127 w 8131127"/>
              <a:gd name="connsiteY3" fmla="*/ 796338 h 1869392"/>
              <a:gd name="connsiteX0" fmla="*/ 0 w 8451969"/>
              <a:gd name="connsiteY0" fmla="*/ 0 h 2088147"/>
              <a:gd name="connsiteX1" fmla="*/ 1366440 w 8451969"/>
              <a:gd name="connsiteY1" fmla="*/ 1864727 h 2088147"/>
              <a:gd name="connsiteX2" fmla="*/ 3513448 w 8451969"/>
              <a:gd name="connsiteY2" fmla="*/ 1573141 h 2088147"/>
              <a:gd name="connsiteX3" fmla="*/ 8451969 w 8451969"/>
              <a:gd name="connsiteY3" fmla="*/ 1015093 h 2088147"/>
              <a:gd name="connsiteX0" fmla="*/ 0 w 8451969"/>
              <a:gd name="connsiteY0" fmla="*/ 0 h 2088147"/>
              <a:gd name="connsiteX1" fmla="*/ 1366440 w 8451969"/>
              <a:gd name="connsiteY1" fmla="*/ 1864727 h 2088147"/>
              <a:gd name="connsiteX2" fmla="*/ 3513448 w 8451969"/>
              <a:gd name="connsiteY2" fmla="*/ 1573141 h 2088147"/>
              <a:gd name="connsiteX3" fmla="*/ 8451969 w 8451969"/>
              <a:gd name="connsiteY3" fmla="*/ 1015093 h 2088147"/>
              <a:gd name="connsiteX0" fmla="*/ 0 w 8451969"/>
              <a:gd name="connsiteY0" fmla="*/ 0 h 2088147"/>
              <a:gd name="connsiteX1" fmla="*/ 1366440 w 8451969"/>
              <a:gd name="connsiteY1" fmla="*/ 1864727 h 2088147"/>
              <a:gd name="connsiteX2" fmla="*/ 3513448 w 8451969"/>
              <a:gd name="connsiteY2" fmla="*/ 1573141 h 2088147"/>
              <a:gd name="connsiteX3" fmla="*/ 8451969 w 8451969"/>
              <a:gd name="connsiteY3" fmla="*/ 1015093 h 2088147"/>
              <a:gd name="connsiteX0" fmla="*/ 0 w 8451969"/>
              <a:gd name="connsiteY0" fmla="*/ 0 h 1922872"/>
              <a:gd name="connsiteX1" fmla="*/ 1366440 w 8451969"/>
              <a:gd name="connsiteY1" fmla="*/ 1864727 h 1922872"/>
              <a:gd name="connsiteX2" fmla="*/ 3513448 w 8451969"/>
              <a:gd name="connsiteY2" fmla="*/ 1573141 h 1922872"/>
              <a:gd name="connsiteX3" fmla="*/ 8451969 w 8451969"/>
              <a:gd name="connsiteY3" fmla="*/ 1015093 h 1922872"/>
              <a:gd name="connsiteX0" fmla="*/ 0 w 8451969"/>
              <a:gd name="connsiteY0" fmla="*/ 0 h 1922872"/>
              <a:gd name="connsiteX1" fmla="*/ 1366440 w 8451969"/>
              <a:gd name="connsiteY1" fmla="*/ 1864727 h 1922872"/>
              <a:gd name="connsiteX2" fmla="*/ 3513448 w 8451969"/>
              <a:gd name="connsiteY2" fmla="*/ 1573141 h 1922872"/>
              <a:gd name="connsiteX3" fmla="*/ 8451969 w 8451969"/>
              <a:gd name="connsiteY3" fmla="*/ 1015093 h 1922872"/>
              <a:gd name="connsiteX0" fmla="*/ 0 w 8451969"/>
              <a:gd name="connsiteY0" fmla="*/ 0 h 1902420"/>
              <a:gd name="connsiteX1" fmla="*/ 1366440 w 8451969"/>
              <a:gd name="connsiteY1" fmla="*/ 1864727 h 1902420"/>
              <a:gd name="connsiteX2" fmla="*/ 4315553 w 8451969"/>
              <a:gd name="connsiteY2" fmla="*/ 1471055 h 1902420"/>
              <a:gd name="connsiteX3" fmla="*/ 8451969 w 8451969"/>
              <a:gd name="connsiteY3" fmla="*/ 1015093 h 1902420"/>
              <a:gd name="connsiteX0" fmla="*/ 0 w 8451969"/>
              <a:gd name="connsiteY0" fmla="*/ 0 h 1906443"/>
              <a:gd name="connsiteX1" fmla="*/ 1366440 w 8451969"/>
              <a:gd name="connsiteY1" fmla="*/ 1864727 h 1906443"/>
              <a:gd name="connsiteX2" fmla="*/ 4315553 w 8451969"/>
              <a:gd name="connsiteY2" fmla="*/ 1471055 h 1906443"/>
              <a:gd name="connsiteX3" fmla="*/ 8451969 w 8451969"/>
              <a:gd name="connsiteY3" fmla="*/ 1015093 h 1906443"/>
              <a:gd name="connsiteX0" fmla="*/ 0 w 8451969"/>
              <a:gd name="connsiteY0" fmla="*/ 0 h 1910586"/>
              <a:gd name="connsiteX1" fmla="*/ 1366440 w 8451969"/>
              <a:gd name="connsiteY1" fmla="*/ 1864727 h 1910586"/>
              <a:gd name="connsiteX2" fmla="*/ 4315553 w 8451969"/>
              <a:gd name="connsiteY2" fmla="*/ 1471055 h 1910586"/>
              <a:gd name="connsiteX3" fmla="*/ 8451969 w 8451969"/>
              <a:gd name="connsiteY3" fmla="*/ 1015093 h 1910586"/>
              <a:gd name="connsiteX0" fmla="*/ 0 w 8468011"/>
              <a:gd name="connsiteY0" fmla="*/ 355778 h 1251870"/>
              <a:gd name="connsiteX1" fmla="*/ 1382482 w 8468011"/>
              <a:gd name="connsiteY1" fmla="*/ 849634 h 1251870"/>
              <a:gd name="connsiteX2" fmla="*/ 4331595 w 8468011"/>
              <a:gd name="connsiteY2" fmla="*/ 455962 h 1251870"/>
              <a:gd name="connsiteX3" fmla="*/ 8468011 w 8468011"/>
              <a:gd name="connsiteY3" fmla="*/ 0 h 1251870"/>
              <a:gd name="connsiteX0" fmla="*/ 0 w 8468011"/>
              <a:gd name="connsiteY0" fmla="*/ 355778 h 849977"/>
              <a:gd name="connsiteX1" fmla="*/ 1382482 w 8468011"/>
              <a:gd name="connsiteY1" fmla="*/ 849634 h 849977"/>
              <a:gd name="connsiteX2" fmla="*/ 4331595 w 8468011"/>
              <a:gd name="connsiteY2" fmla="*/ 455962 h 849977"/>
              <a:gd name="connsiteX3" fmla="*/ 8468011 w 8468011"/>
              <a:gd name="connsiteY3" fmla="*/ 0 h 849977"/>
              <a:gd name="connsiteX0" fmla="*/ 0 w 8468011"/>
              <a:gd name="connsiteY0" fmla="*/ 355778 h 470602"/>
              <a:gd name="connsiteX1" fmla="*/ 4331595 w 8468011"/>
              <a:gd name="connsiteY1" fmla="*/ 455962 h 470602"/>
              <a:gd name="connsiteX2" fmla="*/ 8468011 w 8468011"/>
              <a:gd name="connsiteY2" fmla="*/ 0 h 470602"/>
              <a:gd name="connsiteX0" fmla="*/ 0 w 8468011"/>
              <a:gd name="connsiteY0" fmla="*/ 355778 h 809666"/>
              <a:gd name="connsiteX1" fmla="*/ 4331595 w 8468011"/>
              <a:gd name="connsiteY1" fmla="*/ 455962 h 809666"/>
              <a:gd name="connsiteX2" fmla="*/ 8468011 w 8468011"/>
              <a:gd name="connsiteY2" fmla="*/ 0 h 809666"/>
              <a:gd name="connsiteX0" fmla="*/ 0 w 8468011"/>
              <a:gd name="connsiteY0" fmla="*/ 355778 h 718200"/>
              <a:gd name="connsiteX1" fmla="*/ 4331595 w 8468011"/>
              <a:gd name="connsiteY1" fmla="*/ 455962 h 718200"/>
              <a:gd name="connsiteX2" fmla="*/ 8468011 w 8468011"/>
              <a:gd name="connsiteY2" fmla="*/ 0 h 718200"/>
              <a:gd name="connsiteX0" fmla="*/ 0 w 7922580"/>
              <a:gd name="connsiteY0" fmla="*/ 1624565 h 1834745"/>
              <a:gd name="connsiteX1" fmla="*/ 3786164 w 7922580"/>
              <a:gd name="connsiteY1" fmla="*/ 455962 h 1834745"/>
              <a:gd name="connsiteX2" fmla="*/ 7922580 w 7922580"/>
              <a:gd name="connsiteY2" fmla="*/ 0 h 1834745"/>
              <a:gd name="connsiteX0" fmla="*/ 0 w 7922580"/>
              <a:gd name="connsiteY0" fmla="*/ 1624565 h 1852100"/>
              <a:gd name="connsiteX1" fmla="*/ 3786164 w 7922580"/>
              <a:gd name="connsiteY1" fmla="*/ 455962 h 1852100"/>
              <a:gd name="connsiteX2" fmla="*/ 7922580 w 7922580"/>
              <a:gd name="connsiteY2" fmla="*/ 0 h 1852100"/>
              <a:gd name="connsiteX0" fmla="*/ 0 w 7922580"/>
              <a:gd name="connsiteY0" fmla="*/ 1624565 h 1836217"/>
              <a:gd name="connsiteX1" fmla="*/ 3786164 w 7922580"/>
              <a:gd name="connsiteY1" fmla="*/ 455962 h 1836217"/>
              <a:gd name="connsiteX2" fmla="*/ 7922580 w 7922580"/>
              <a:gd name="connsiteY2" fmla="*/ 0 h 1836217"/>
              <a:gd name="connsiteX0" fmla="*/ 0 w 7922580"/>
              <a:gd name="connsiteY0" fmla="*/ 1624565 h 1836217"/>
              <a:gd name="connsiteX1" fmla="*/ 3786164 w 7922580"/>
              <a:gd name="connsiteY1" fmla="*/ 455962 h 1836217"/>
              <a:gd name="connsiteX2" fmla="*/ 7922580 w 7922580"/>
              <a:gd name="connsiteY2" fmla="*/ 0 h 1836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22580" h="1836217">
                <a:moveTo>
                  <a:pt x="0" y="1624565"/>
                </a:moveTo>
                <a:cubicBezTo>
                  <a:pt x="1528058" y="2549629"/>
                  <a:pt x="1799678" y="122614"/>
                  <a:pt x="3786164" y="455962"/>
                </a:cubicBezTo>
                <a:cubicBezTo>
                  <a:pt x="6009127" y="828993"/>
                  <a:pt x="6961287" y="368441"/>
                  <a:pt x="7922580" y="0"/>
                </a:cubicBezTo>
              </a:path>
            </a:pathLst>
          </a:custGeom>
          <a:noFill/>
          <a:ln w="152400" cap="rnd">
            <a:gradFill flip="none" rotWithShape="1">
              <a:gsLst>
                <a:gs pos="18000">
                  <a:srgbClr val="153568"/>
                </a:gs>
                <a:gs pos="2000">
                  <a:schemeClr val="bg2">
                    <a:alpha val="0"/>
                  </a:schemeClr>
                </a:gs>
                <a:gs pos="35000">
                  <a:schemeClr val="bg2"/>
                </a:gs>
                <a:gs pos="100000">
                  <a:schemeClr val="accent1">
                    <a:alpha val="0"/>
                  </a:schemeClr>
                </a:gs>
                <a:gs pos="67000">
                  <a:schemeClr val="tx2"/>
                </a:gs>
              </a:gsLst>
              <a:lin ang="0" scaled="1"/>
              <a:tileRect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ED553A5-1652-27CE-6750-F5D2ABC301F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502" y="5446892"/>
            <a:ext cx="2997079" cy="94836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C0C8172-56BF-FEB0-3961-CD7A0C244825}"/>
              </a:ext>
            </a:extLst>
          </p:cNvPr>
          <p:cNvSpPr txBox="1"/>
          <p:nvPr/>
        </p:nvSpPr>
        <p:spPr>
          <a:xfrm>
            <a:off x="847268" y="4898115"/>
            <a:ext cx="6096000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360000">
              <a:spcAft>
                <a:spcPts val="1200"/>
              </a:spcAft>
            </a:pPr>
            <a:r>
              <a:rPr lang="fr-FR" dirty="0">
                <a:solidFill>
                  <a:prstClr val="white"/>
                </a:solidFill>
              </a:rPr>
              <a:t>Septembre 2025</a:t>
            </a:r>
            <a:endParaRPr lang="fr-FR" b="0" cap="none" dirty="0">
              <a:solidFill>
                <a:prstClr val="white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8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6F082-8F12-297E-C53A-C6C3F9855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4FFAF78-9C0C-AF54-2F3E-BDDB5E1517AC}"/>
              </a:ext>
            </a:extLst>
          </p:cNvPr>
          <p:cNvSpPr/>
          <p:nvPr/>
        </p:nvSpPr>
        <p:spPr>
          <a:xfrm>
            <a:off x="4469976" y="1450609"/>
            <a:ext cx="2860045" cy="3831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730D286-9438-03B9-151B-1280A6843C2F}"/>
              </a:ext>
            </a:extLst>
          </p:cNvPr>
          <p:cNvSpPr txBox="1"/>
          <p:nvPr/>
        </p:nvSpPr>
        <p:spPr>
          <a:xfrm>
            <a:off x="4501984" y="1960891"/>
            <a:ext cx="2846438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La structure prépare son dossier de référencement en fournissant l’ensemble des documents administratifs, financiers et juridiques nécessaire 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  <a:hlinkClick r:id="rId2" action="ppaction://hlinksldjump"/>
              </a:rPr>
              <a:t>(Cf p4)</a:t>
            </a:r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Présentation des objectifs commerciaux et les moyens associés pour déployer l'offre </a:t>
            </a:r>
            <a:r>
              <a:rPr lang="fr-FR" sz="1400" dirty="0" err="1">
                <a:solidFill>
                  <a:schemeClr val="bg2"/>
                </a:solidFill>
                <a:latin typeface="Poppins"/>
                <a:cs typeface="Poppins"/>
              </a:rPr>
              <a:t>Logivolt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.</a:t>
            </a:r>
            <a:endParaRPr lang="fr-FR" sz="1400" b="1" i="1" dirty="0">
              <a:solidFill>
                <a:schemeClr val="bg2"/>
              </a:solidFill>
              <a:latin typeface="Poppins"/>
              <a:cs typeface="Poppins"/>
            </a:endParaRPr>
          </a:p>
          <a:p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Mise en situation en </a:t>
            </a:r>
            <a:r>
              <a:rPr lang="fr-FR" sz="1400" kern="100" dirty="0" err="1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pitchant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 l’offre Logivolt 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CC6A036-AB9B-350A-FF6D-CB1F5B1937C0}"/>
              </a:ext>
            </a:extLst>
          </p:cNvPr>
          <p:cNvSpPr/>
          <p:nvPr/>
        </p:nvSpPr>
        <p:spPr>
          <a:xfrm>
            <a:off x="4864217" y="920281"/>
            <a:ext cx="2034000" cy="796413"/>
          </a:xfrm>
          <a:prstGeom prst="roundRect">
            <a:avLst/>
          </a:prstGeom>
          <a:solidFill>
            <a:schemeClr val="tx2">
              <a:alpha val="3592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2"/>
                </a:solidFill>
              </a:rPr>
              <a:t>Constitution du dossier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2D4CA1-2CD2-6913-C013-F1EC360BCF8F}"/>
              </a:ext>
            </a:extLst>
          </p:cNvPr>
          <p:cNvSpPr/>
          <p:nvPr/>
        </p:nvSpPr>
        <p:spPr>
          <a:xfrm>
            <a:off x="7979998" y="1451161"/>
            <a:ext cx="2805617" cy="3846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7FECE7-5208-DDE8-42B0-394263B24674}"/>
              </a:ext>
            </a:extLst>
          </p:cNvPr>
          <p:cNvSpPr txBox="1"/>
          <p:nvPr/>
        </p:nvSpPr>
        <p:spPr>
          <a:xfrm>
            <a:off x="839788" y="279802"/>
            <a:ext cx="107935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spc="5">
                <a:solidFill>
                  <a:schemeClr val="tx2"/>
                </a:solidFill>
              </a:rPr>
              <a:t>Les étapes du référencement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06C177-6A48-776E-7DFF-A2235879B6A7}"/>
              </a:ext>
            </a:extLst>
          </p:cNvPr>
          <p:cNvSpPr/>
          <p:nvPr/>
        </p:nvSpPr>
        <p:spPr>
          <a:xfrm>
            <a:off x="1005847" y="1450609"/>
            <a:ext cx="2846438" cy="383426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BC06892-E238-2447-E259-26B7C6493DAC}"/>
              </a:ext>
            </a:extLst>
          </p:cNvPr>
          <p:cNvSpPr/>
          <p:nvPr/>
        </p:nvSpPr>
        <p:spPr>
          <a:xfrm>
            <a:off x="1396951" y="924043"/>
            <a:ext cx="2033388" cy="796413"/>
          </a:xfrm>
          <a:prstGeom prst="roundRect">
            <a:avLst/>
          </a:prstGeom>
          <a:solidFill>
            <a:schemeClr val="tx2">
              <a:alpha val="3592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2"/>
                </a:solidFill>
              </a:rPr>
              <a:t>Prise de contact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B03907B6-81C0-A8F3-2039-9409607B8752}"/>
              </a:ext>
            </a:extLst>
          </p:cNvPr>
          <p:cNvSpPr/>
          <p:nvPr/>
        </p:nvSpPr>
        <p:spPr>
          <a:xfrm>
            <a:off x="8359309" y="920280"/>
            <a:ext cx="2033388" cy="796413"/>
          </a:xfrm>
          <a:prstGeom prst="roundRect">
            <a:avLst/>
          </a:prstGeom>
          <a:solidFill>
            <a:schemeClr val="tx2">
              <a:alpha val="3592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bg2"/>
                </a:solidFill>
              </a:rPr>
              <a:t>Comité de référencement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0D65C6E-3AAB-C013-EE89-CB3AF4DDE366}"/>
              </a:ext>
            </a:extLst>
          </p:cNvPr>
          <p:cNvSpPr txBox="1"/>
          <p:nvPr/>
        </p:nvSpPr>
        <p:spPr>
          <a:xfrm>
            <a:off x="969045" y="1960891"/>
            <a:ext cx="2832831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Remplissage du 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  <a:hlinkClick r:id="rId3"/>
              </a:rPr>
              <a:t>formulaire de contact </a:t>
            </a:r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Premier échange pour présenter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 la structure, l’ambition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et 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la velléité de se développer dans l’habitat collectif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Validation des prérequis techniques &amp; financiers pour être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référencé en tant qu'opérateur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 Logivolt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66491FC-C4EB-591D-B025-897BC628B5EA}"/>
              </a:ext>
            </a:extLst>
          </p:cNvPr>
          <p:cNvSpPr txBox="1"/>
          <p:nvPr/>
        </p:nvSpPr>
        <p:spPr>
          <a:xfrm>
            <a:off x="1396951" y="5598866"/>
            <a:ext cx="939841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FR" sz="1400" b="1" spc="5">
                <a:solidFill>
                  <a:schemeClr val="bg2"/>
                </a:solidFill>
              </a:rPr>
              <a:t>Logivolt se réserve le droit de mettre un terme au processus de référencement en cours d'instruction dès lors qu'une des conditions ne serait plus satisfaite.</a:t>
            </a:r>
            <a:endParaRPr lang="fr-FR" sz="1400" b="1">
              <a:solidFill>
                <a:schemeClr val="bg2"/>
              </a:solidFill>
              <a:cs typeface="Poppins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3D55445-2D51-0ECC-BC24-35AF1BB9B553}"/>
              </a:ext>
            </a:extLst>
          </p:cNvPr>
          <p:cNvSpPr txBox="1"/>
          <p:nvPr/>
        </p:nvSpPr>
        <p:spPr>
          <a:xfrm>
            <a:off x="1006098" y="113746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>
                <a:solidFill>
                  <a:schemeClr val="bg2"/>
                </a:solidFill>
                <a:latin typeface="Aptos" panose="020B0004020202020204" pitchFamily="34" charset="0"/>
              </a:rPr>
              <a:t>1</a:t>
            </a:r>
            <a:endParaRPr lang="fr-FR" b="1">
              <a:solidFill>
                <a:schemeClr val="bg2"/>
              </a:solidFill>
              <a:latin typeface="Aptos" panose="020B000402020202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3C21F3-D79C-64EF-1B1F-C83303523833}"/>
              </a:ext>
            </a:extLst>
          </p:cNvPr>
          <p:cNvSpPr txBox="1"/>
          <p:nvPr/>
        </p:nvSpPr>
        <p:spPr>
          <a:xfrm>
            <a:off x="4468286" y="1069958"/>
            <a:ext cx="431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>
                <a:solidFill>
                  <a:schemeClr val="bg2"/>
                </a:solidFill>
                <a:latin typeface="Aptos" panose="020B0004020202020204" pitchFamily="34" charset="0"/>
              </a:rPr>
              <a:t>2</a:t>
            </a:r>
            <a:endParaRPr lang="fr-FR" b="1">
              <a:solidFill>
                <a:schemeClr val="bg2"/>
              </a:solidFill>
              <a:latin typeface="Aptos" panose="020B0004020202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86F9B5C-F048-5FAE-56C9-596F23F6B16F}"/>
              </a:ext>
            </a:extLst>
          </p:cNvPr>
          <p:cNvSpPr txBox="1"/>
          <p:nvPr/>
        </p:nvSpPr>
        <p:spPr>
          <a:xfrm>
            <a:off x="7975911" y="1149601"/>
            <a:ext cx="431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>
                <a:solidFill>
                  <a:schemeClr val="bg2"/>
                </a:solidFill>
                <a:latin typeface="Aptos" panose="020B0004020202020204" pitchFamily="34" charset="0"/>
              </a:rPr>
              <a:t>3</a:t>
            </a:r>
            <a:endParaRPr lang="fr-FR" b="1">
              <a:solidFill>
                <a:schemeClr val="bg2"/>
              </a:solidFill>
              <a:latin typeface="Aptos" panose="020B000402020202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9DBED24-92C6-3E59-1A60-B236FF12C192}"/>
              </a:ext>
            </a:extLst>
          </p:cNvPr>
          <p:cNvSpPr txBox="1"/>
          <p:nvPr/>
        </p:nvSpPr>
        <p:spPr>
          <a:xfrm>
            <a:off x="7975979" y="1960891"/>
            <a:ext cx="284643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Passage en comité de référencement (env. 2 comités par 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Si avis favorable :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Poppins"/>
              </a:rPr>
              <a:t>Déploiement du référencement &amp;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communications (mise en ligne, Alerte média…) 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46342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235C9-C645-3E60-2166-8FF9A3333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0E6B7F77-BCE5-A42E-034B-FF5CEC41E718}"/>
              </a:ext>
            </a:extLst>
          </p:cNvPr>
          <p:cNvSpPr txBox="1"/>
          <p:nvPr/>
        </p:nvSpPr>
        <p:spPr>
          <a:xfrm>
            <a:off x="839788" y="260350"/>
            <a:ext cx="107935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spc="5">
                <a:solidFill>
                  <a:schemeClr val="tx2"/>
                </a:solidFill>
              </a:rPr>
              <a:t>Les prérequis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53EA599-5C58-2C42-0FD3-BD5910429E0D}"/>
              </a:ext>
            </a:extLst>
          </p:cNvPr>
          <p:cNvSpPr txBox="1"/>
          <p:nvPr/>
        </p:nvSpPr>
        <p:spPr>
          <a:xfrm>
            <a:off x="839788" y="1196975"/>
            <a:ext cx="10079703" cy="46166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b="1" u="sng" dirty="0">
                <a:solidFill>
                  <a:schemeClr val="bg2"/>
                </a:solidFill>
                <a:latin typeface="Poppins"/>
                <a:cs typeface="Poppins"/>
              </a:rPr>
              <a:t>Capacités financières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Résultat net positif en année N-1 et/ou N-2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Si l’activité principal est la réalisation d’IRVE : un CA de la dernière année &gt; 500k€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Si groupe CA &gt; 10m€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Fonds propres &gt;0€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bg2"/>
              </a:solidFill>
              <a:latin typeface="Poppins" pitchFamily="2" charset="77"/>
              <a:cs typeface="Poppins" pitchFamily="2" charset="77"/>
            </a:endParaRPr>
          </a:p>
          <a:p>
            <a:r>
              <a:rPr lang="fr-FR" sz="1400" b="1" u="sng" dirty="0">
                <a:solidFill>
                  <a:schemeClr val="bg2"/>
                </a:solidFill>
                <a:latin typeface="Poppins"/>
                <a:cs typeface="Poppins"/>
              </a:rPr>
              <a:t>Capacités techniques :</a:t>
            </a:r>
          </a:p>
          <a:p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Au-delà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 des qualifications &amp; attestations d’assurance requises (cf. 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Document Procédure de référencement), les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 opérateurs doivent être capables de prendre en charge l’ensemble des étapes d’un projet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  :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 </a:t>
            </a:r>
            <a:r>
              <a:rPr lang="fr-FR" sz="1400" b="1" i="1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travaux, maintenance, gestion des consommations et relations avec les utilisateurs. </a:t>
            </a:r>
            <a:r>
              <a:rPr lang="fr-FR" sz="140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Le cahier des charges techniques des infrastructures se trouvent 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sur le site internet 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Logivolt.fr</a:t>
            </a:r>
            <a:r>
              <a:rPr lang="fr-FR" sz="1400" dirty="0">
                <a:solidFill>
                  <a:schemeClr val="bg2"/>
                </a:solidFill>
                <a:latin typeface="Poppins"/>
                <a:cs typeface="Poppins"/>
              </a:rPr>
              <a:t> </a:t>
            </a:r>
            <a:r>
              <a:rPr lang="fr-FR" sz="140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. </a:t>
            </a:r>
          </a:p>
          <a:p>
            <a:endParaRPr lang="fr-FR" sz="1400" dirty="0">
              <a:solidFill>
                <a:schemeClr val="bg2"/>
              </a:solidFill>
              <a:latin typeface="Poppins" pitchFamily="2" charset="77"/>
              <a:cs typeface="Poppins" pitchFamily="2" charset="77"/>
            </a:endParaRPr>
          </a:p>
          <a:p>
            <a:pPr algn="l"/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cs typeface="Poppins"/>
              </a:rPr>
              <a:t>Par exemple, s’ils ne disposent pas d’un logiciel de supervision au début du processus de référencement, ils devront justifier de son acquisition lors du montage du dossier. </a:t>
            </a:r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pPr algn="l"/>
            <a:endParaRPr lang="fr-FR" sz="1400" b="0" i="0" u="none" strike="noStrike" dirty="0">
              <a:solidFill>
                <a:schemeClr val="bg2"/>
              </a:solidFill>
              <a:effectLst/>
              <a:latin typeface="Poppins" pitchFamily="2" charset="77"/>
              <a:cs typeface="Poppins" pitchFamily="2" charset="77"/>
            </a:endParaRPr>
          </a:p>
          <a:p>
            <a:r>
              <a:rPr lang="fr-FR" sz="1400" b="1" u="sng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Capacités Commerciales :</a:t>
            </a:r>
          </a:p>
          <a:p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L’opérateur doit démontrer son intention de se développer dans l’habitat collectif en présentant sa stratégie </a:t>
            </a:r>
            <a:r>
              <a:rPr lang="fr-FR" sz="1400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commerciale pour déployer l'offre Logivolt 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ainsi que les moyens humains, techniques et organisationnels mis en place pour y parvenir. Aussi il devra transmettre tous les éléments </a:t>
            </a:r>
            <a:r>
              <a:rPr lang="fr-FR" sz="1400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prouvant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 cette volonté de </a:t>
            </a:r>
            <a:r>
              <a:rPr lang="fr-FR" sz="1400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se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 déployer dans ce secteur (BP, </a:t>
            </a:r>
            <a:r>
              <a:rPr lang="fr-FR" sz="1400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pipe commercial, embauches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 prévues</a:t>
            </a:r>
            <a:r>
              <a:rPr lang="fr-FR" sz="1400" dirty="0">
                <a:solidFill>
                  <a:schemeClr val="bg2"/>
                </a:solidFill>
                <a:latin typeface="Poppins"/>
                <a:ea typeface="Calibri"/>
                <a:cs typeface="Poppins"/>
              </a:rPr>
              <a:t>…).</a:t>
            </a:r>
            <a:r>
              <a:rPr lang="fr-FR" sz="1400" b="0" i="0" u="none" strike="noStrike" dirty="0">
                <a:solidFill>
                  <a:schemeClr val="bg2"/>
                </a:solidFill>
                <a:effectLst/>
                <a:latin typeface="Poppins"/>
                <a:ea typeface="Calibri"/>
                <a:cs typeface="Poppins"/>
              </a:rPr>
              <a:t> </a:t>
            </a:r>
            <a:endParaRPr lang="fr-FR" sz="1400" dirty="0">
              <a:solidFill>
                <a:schemeClr val="bg2"/>
              </a:solidFill>
              <a:latin typeface="Poppins"/>
              <a:cs typeface="Poppins"/>
            </a:endParaRPr>
          </a:p>
          <a:p>
            <a:endParaRPr lang="fr-FR" sz="1400" dirty="0">
              <a:solidFill>
                <a:schemeClr val="bg2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4567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0E563A-8899-975D-B967-1BBF0280D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6BDE0863-DDE2-5EC2-9EE3-9F6419F9C2A9}"/>
              </a:ext>
            </a:extLst>
          </p:cNvPr>
          <p:cNvSpPr txBox="1"/>
          <p:nvPr/>
        </p:nvSpPr>
        <p:spPr>
          <a:xfrm>
            <a:off x="839788" y="260350"/>
            <a:ext cx="107935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spc="5">
                <a:solidFill>
                  <a:schemeClr val="tx2"/>
                </a:solidFill>
              </a:rPr>
              <a:t>Les documents nécessaires au dossier de référencement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7E6FAE5-DC6B-B092-4C4A-D977BDB61FBC}"/>
              </a:ext>
            </a:extLst>
          </p:cNvPr>
          <p:cNvSpPr txBox="1"/>
          <p:nvPr/>
        </p:nvSpPr>
        <p:spPr>
          <a:xfrm>
            <a:off x="839788" y="724661"/>
            <a:ext cx="10063342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indent="13970"/>
            <a:r>
              <a:rPr lang="fr-FR" sz="1400" b="1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A. </a:t>
            </a:r>
            <a:r>
              <a:rPr lang="fr-FR" sz="1400" b="1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Administratifs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 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KBIS de moins de 3 mois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Statuts à jour de la société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Attestation de régularité fiscale et sociale</a:t>
            </a:r>
          </a:p>
          <a:p>
            <a:pPr marL="914400"/>
            <a:endParaRPr lang="fr-FR" sz="1400" kern="10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indent="13970"/>
            <a:r>
              <a:rPr lang="fr-FR" sz="1400" b="1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B. Financiers et juridiques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 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Deux bilans comptables complets des deux dernières années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Prévisionnel à 3 ans (Prévisions commerciales pour les prochaines années, nombre de copropriétés envisagés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notamment et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 montants de financement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Gouvernance de l’entreprise (organigramme détaillé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fr-FR" sz="1400" kern="10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13970"/>
            <a:r>
              <a:rPr lang="fr-FR" sz="1400" b="1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C. Techniques et commerciales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 :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Certifications </a:t>
            </a:r>
            <a:r>
              <a:rPr lang="fr-FR" sz="1400" kern="100" dirty="0" err="1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Qualifelec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 ou équivalentes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 (cf. Cahier des charges)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Attestations d’assurances (RC pro, décennale, etc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.)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Plaquette commerciale en lien avec </a:t>
            </a:r>
            <a:r>
              <a:rPr lang="fr-FR" sz="1400" kern="100" dirty="0" err="1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Logivolt</a:t>
            </a: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 décrivant les services 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de </a:t>
            </a:r>
            <a:r>
              <a:rPr lang="fr-FR" sz="1400" kern="100" dirty="0" err="1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recharche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 proposés aux clients finaux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Autres offres en lien avec les copropriétés (Financement sous fond propre, réseau électrique auto…)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Précision du logiciel de supervision (interne, solution externe…)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Stratégie commerciale détaillée :</a:t>
            </a: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Stratégie de déploiement pour parkings intérieurs et extérieurs</a:t>
            </a: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Stratégie relative au droit de connexion (DDC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Stratégie liée aux abonnements de maintenance et de supervision (prix associés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Politique commerciale des bornes (prix, gestion de l’électricité, révision tarifaire</a:t>
            </a: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…)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1143000" lvl="2" indent="-228600">
              <a:buSzPts val="1000"/>
              <a:buFont typeface="Wingdings" pitchFamily="2" charset="2"/>
              <a:buChar char=""/>
              <a:tabLst>
                <a:tab pos="13716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Équipe commerciales/Admin dédiée au déploiement de l’offre </a:t>
            </a:r>
            <a:r>
              <a:rPr lang="fr-FR" sz="1400" kern="100" dirty="0" err="1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Logivolt</a:t>
            </a:r>
            <a:endParaRPr lang="fr-FR" sz="1400" kern="100" dirty="0">
              <a:solidFill>
                <a:schemeClr val="bg2"/>
              </a:solidFill>
              <a:effectLst/>
              <a:latin typeface="Poppins"/>
              <a:ea typeface="Aptos" panose="020B0004020202020204" pitchFamily="34" charset="0"/>
              <a:cs typeface="Times New Roman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effectLst/>
                <a:latin typeface="Poppins"/>
                <a:ea typeface="Aptos" panose="020B0004020202020204" pitchFamily="34" charset="0"/>
                <a:cs typeface="Times New Roman"/>
              </a:rPr>
              <a:t>Références clients </a:t>
            </a: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400" kern="100" dirty="0">
                <a:solidFill>
                  <a:schemeClr val="bg2"/>
                </a:solidFill>
                <a:latin typeface="Poppins"/>
                <a:ea typeface="Aptos" panose="020B0004020202020204" pitchFamily="34" charset="0"/>
                <a:cs typeface="Times New Roman"/>
              </a:rPr>
              <a:t>Stratégie RSE</a:t>
            </a:r>
          </a:p>
        </p:txBody>
      </p:sp>
    </p:spTree>
    <p:extLst>
      <p:ext uri="{BB962C8B-B14F-4D97-AF65-F5344CB8AC3E}">
        <p14:creationId xmlns:p14="http://schemas.microsoft.com/office/powerpoint/2010/main" val="4196660165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Personnalisé 224">
      <a:dk1>
        <a:sysClr val="windowText" lastClr="000000"/>
      </a:dk1>
      <a:lt1>
        <a:sysClr val="window" lastClr="FFFFFF"/>
      </a:lt1>
      <a:dk2>
        <a:srgbClr val="8FCD00"/>
      </a:dk2>
      <a:lt2>
        <a:srgbClr val="153568"/>
      </a:lt2>
      <a:accent1>
        <a:srgbClr val="D3D800"/>
      </a:accent1>
      <a:accent2>
        <a:srgbClr val="FFEE00"/>
      </a:accent2>
      <a:accent3>
        <a:srgbClr val="F18700"/>
      </a:accent3>
      <a:accent4>
        <a:srgbClr val="CF007F"/>
      </a:accent4>
      <a:accent5>
        <a:srgbClr val="2DAFE5"/>
      </a:accent5>
      <a:accent6>
        <a:srgbClr val="00935E"/>
      </a:accent6>
      <a:hlink>
        <a:srgbClr val="0563C1"/>
      </a:hlink>
      <a:folHlink>
        <a:srgbClr val="954F72"/>
      </a:folHlink>
    </a:clrScheme>
    <a:fontScheme name="Personnalisé 104">
      <a:majorFont>
        <a:latin typeface="Calibri Light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F8A8BBBDED0A42A9A2FABE4CAE4569" ma:contentTypeVersion="11" ma:contentTypeDescription="Crée un document." ma:contentTypeScope="" ma:versionID="453cc32efaffe63c5a25ab4d8ba6f751">
  <xsd:schema xmlns:xsd="http://www.w3.org/2001/XMLSchema" xmlns:xs="http://www.w3.org/2001/XMLSchema" xmlns:p="http://schemas.microsoft.com/office/2006/metadata/properties" xmlns:ns2="8a2e1451-e5ee-442e-a27c-10f406e98a8b" xmlns:ns3="4b79b3d6-d339-4ce8-a7f4-30edc7a616a9" targetNamespace="http://schemas.microsoft.com/office/2006/metadata/properties" ma:root="true" ma:fieldsID="11435a8fb07ec0f525c2a6bc81ca8d87" ns2:_="" ns3:_="">
    <xsd:import namespace="8a2e1451-e5ee-442e-a27c-10f406e98a8b"/>
    <xsd:import namespace="4b79b3d6-d339-4ce8-a7f4-30edc7a61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e1451-e5ee-442e-a27c-10f406e98a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9b3d6-d339-4ce8-a7f4-30edc7a61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FE0A21-B0BB-48BD-98BE-17BECFBD20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63E8A8-3A07-4AFA-937B-F64B8365EFF2}">
  <ds:schemaRefs>
    <ds:schemaRef ds:uri="4b79b3d6-d339-4ce8-a7f4-30edc7a616a9"/>
    <ds:schemaRef ds:uri="8a2e1451-e5ee-442e-a27c-10f406e98a8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63FBEB6-7121-4475-8070-4A63FC300D41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b79b3d6-d339-4ce8-a7f4-30edc7a616a9"/>
    <ds:schemaRef ds:uri="8a2e1451-e5ee-442e-a27c-10f406e98a8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560</Words>
  <Application>Microsoft Macintosh PowerPoint</Application>
  <PresentationFormat>Grand écran</PresentationFormat>
  <Paragraphs>64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Courier New</vt:lpstr>
      <vt:lpstr>Poppins</vt:lpstr>
      <vt:lpstr>Wingdings</vt:lpstr>
      <vt:lpstr>1_Thème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Luce OBENICHE</dc:creator>
  <cp:lastModifiedBy>Rita SOUKKAR</cp:lastModifiedBy>
  <cp:revision>40</cp:revision>
  <dcterms:created xsi:type="dcterms:W3CDTF">2023-05-24T14:28:19Z</dcterms:created>
  <dcterms:modified xsi:type="dcterms:W3CDTF">2025-09-05T16:22:56Z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e1e3e5-28aa-42d2-a9d5-f117a2286530_Enabled">
    <vt:lpwstr>true</vt:lpwstr>
  </property>
  <property fmtid="{D5CDD505-2E9C-101B-9397-08002B2CF9AE}" pid="3" name="MSIP_Label_94e1e3e5-28aa-42d2-a9d5-f117a2286530_SetDate">
    <vt:lpwstr>2024-01-17T15:30:05Z</vt:lpwstr>
  </property>
  <property fmtid="{D5CDD505-2E9C-101B-9397-08002B2CF9AE}" pid="4" name="MSIP_Label_94e1e3e5-28aa-42d2-a9d5-f117a2286530_Method">
    <vt:lpwstr>Privileged</vt:lpwstr>
  </property>
  <property fmtid="{D5CDD505-2E9C-101B-9397-08002B2CF9AE}" pid="5" name="MSIP_Label_94e1e3e5-28aa-42d2-a9d5-f117a2286530_Name">
    <vt:lpwstr>C2-Interne avec marquage</vt:lpwstr>
  </property>
  <property fmtid="{D5CDD505-2E9C-101B-9397-08002B2CF9AE}" pid="6" name="MSIP_Label_94e1e3e5-28aa-42d2-a9d5-f117a2286530_SiteId">
    <vt:lpwstr>6eab6365-8194-49c6-a4d0-e2d1a0fbeb74</vt:lpwstr>
  </property>
  <property fmtid="{D5CDD505-2E9C-101B-9397-08002B2CF9AE}" pid="7" name="MSIP_Label_94e1e3e5-28aa-42d2-a9d5-f117a2286530_ActionId">
    <vt:lpwstr>c9e43455-ee01-4804-8872-bfa092e59f30</vt:lpwstr>
  </property>
  <property fmtid="{D5CDD505-2E9C-101B-9397-08002B2CF9AE}" pid="8" name="MSIP_Label_94e1e3e5-28aa-42d2-a9d5-f117a2286530_ContentBits">
    <vt:lpwstr>2</vt:lpwstr>
  </property>
  <property fmtid="{D5CDD505-2E9C-101B-9397-08002B2CF9AE}" pid="9" name="ContentTypeId">
    <vt:lpwstr>0x010100BCF8A8BBBDED0A42A9A2FABE4CAE4569</vt:lpwstr>
  </property>
  <property fmtid="{D5CDD505-2E9C-101B-9397-08002B2CF9AE}" pid="10" name="Order">
    <vt:r8>5400</vt:r8>
  </property>
</Properties>
</file>